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528" r:id="rId5"/>
    <p:sldId id="517" r:id="rId6"/>
    <p:sldId id="523" r:id="rId7"/>
    <p:sldId id="545" r:id="rId8"/>
    <p:sldId id="555" r:id="rId9"/>
    <p:sldId id="535" r:id="rId10"/>
    <p:sldId id="536" r:id="rId11"/>
    <p:sldId id="537" r:id="rId12"/>
    <p:sldId id="538" r:id="rId13"/>
    <p:sldId id="541" r:id="rId14"/>
    <p:sldId id="539" r:id="rId15"/>
    <p:sldId id="540" r:id="rId16"/>
    <p:sldId id="546" r:id="rId17"/>
    <p:sldId id="547" r:id="rId18"/>
    <p:sldId id="548" r:id="rId19"/>
    <p:sldId id="549" r:id="rId20"/>
    <p:sldId id="550" r:id="rId21"/>
    <p:sldId id="551" r:id="rId22"/>
    <p:sldId id="552" r:id="rId23"/>
    <p:sldId id="554" r:id="rId24"/>
    <p:sldId id="553" r:id="rId25"/>
    <p:sldId id="518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AFA"/>
    <a:srgbClr val="12B29A"/>
    <a:srgbClr val="2B579A"/>
    <a:srgbClr val="6B89B6"/>
    <a:srgbClr val="F0F0F0"/>
    <a:srgbClr val="FA6B00"/>
    <a:srgbClr val="BB2B2A"/>
    <a:srgbClr val="FA6B04"/>
    <a:srgbClr val="FC8604"/>
    <a:srgbClr val="AD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21" autoAdjust="0"/>
    <p:restoredTop sz="96429" autoAdjust="0"/>
  </p:normalViewPr>
  <p:slideViewPr>
    <p:cSldViewPr snapToGrid="0">
      <p:cViewPr varScale="1">
        <p:scale>
          <a:sx n="116" d="100"/>
          <a:sy n="116" d="100"/>
        </p:scale>
        <p:origin x="522" y="108"/>
      </p:cViewPr>
      <p:guideLst>
        <p:guide orient="horz" pos="2353"/>
        <p:guide pos="3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8CAD2-8B22-420E-A3F9-DAD2C17189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62C7C8-7AA6-4A52-BB5E-5955A71034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3581400" y="814109"/>
            <a:ext cx="4049713" cy="41598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711200" y="685800"/>
            <a:ext cx="107696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EF88C-B433-42FD-8401-1B914518DF1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BC5B-2DDC-49E1-88B6-24E0C4B5FF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3E9EF88C-B433-42FD-8401-1B914518DF1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A160BC5B-2DDC-49E1-88B6-24E0C4B5FF2F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8.xml"/><Relationship Id="rId2" Type="http://schemas.openxmlformats.org/officeDocument/2006/relationships/hyperlink" Target="http://192.168.212.181:9200/mymayikt/_settings" TargetMode="External"/><Relationship Id="rId1" Type="http://schemas.openxmlformats.org/officeDocument/2006/relationships/image" Target="../media/image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8.xml"/><Relationship Id="rId4" Type="http://schemas.openxmlformats.org/officeDocument/2006/relationships/hyperlink" Target="https://baike.baidu.com/item/PetaByte/5910820" TargetMode="External"/><Relationship Id="rId3" Type="http://schemas.openxmlformats.org/officeDocument/2006/relationships/hyperlink" Target="https://es.xiaoleilu.com/" TargetMode="External"/><Relationship Id="rId2" Type="http://schemas.openxmlformats.org/officeDocument/2006/relationships/hyperlink" Target="https://www.elastic.co/downloads/elasticsearch" TargetMode="Externa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255"/>
            <a:ext cx="12199620" cy="6862445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-282" y="5103866"/>
            <a:ext cx="309823" cy="309823"/>
          </a:xfrm>
          <a:prstGeom prst="ellipse">
            <a:avLst/>
          </a:prstGeom>
          <a:solidFill>
            <a:srgbClr val="2B579A"/>
          </a:solidFill>
          <a:ln>
            <a:noFill/>
          </a:ln>
          <a:effectLst>
            <a:outerShdw blurRad="76200" dist="38100" dir="2700000" algn="tl" rotWithShape="0">
              <a:srgbClr val="2B579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661795" y="3068955"/>
            <a:ext cx="8867775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60000"/>
              </a:lnSpc>
            </a:pP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</a:t>
            </a: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每特教育|蚂蚁课堂Java高端分布式、微服务IT培训。</a:t>
            </a:r>
            <a:b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</a:b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培训内容: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分布式、微服务、高可用、高并发、并发编程、JVM、性能调优、真实企业实际项目等。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6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主讲老师: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97后Java架构师-蚂蚁课堂创始人-余胜军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610995" y="3870325"/>
            <a:ext cx="8867775" cy="168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余老师微信号: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   QQ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1051546329或者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644064779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官方粉丝群: 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 官方网站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www.mayikt.com </a:t>
            </a:r>
            <a:endParaRPr lang="en-US" altLang="zh-CN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百度搜索：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蚂蚁课堂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或者腾讯课堂搜索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每特学院 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endParaRPr lang="en-US" altLang="zh-CN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31670" y="1097280"/>
            <a:ext cx="88677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60000"/>
              </a:lnSpc>
            </a:pP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</a:t>
            </a:r>
            <a:r>
              <a:rPr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97382" y="1319415"/>
            <a:ext cx="8072120" cy="2084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dirty="0" smtClean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Elasticsearch6.x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 err="1" smtClean="0"/>
              <a:t>Elasticsearch</a:t>
            </a:r>
            <a:r>
              <a:rPr lang="zh-CN" altLang="en-US" sz="2800" b="1" dirty="0" smtClean="0"/>
              <a:t>存储结构</a:t>
            </a:r>
            <a:endParaRPr lang="zh-CN" altLang="zh-CN" sz="2800" b="1" dirty="0"/>
          </a:p>
          <a:p>
            <a:r>
              <a:rPr lang="en-US" altLang="zh-CN" b="1" dirty="0" err="1"/>
              <a:t>Elasticsearch</a:t>
            </a:r>
            <a:r>
              <a:rPr lang="zh-CN" altLang="zh-CN" b="1" dirty="0"/>
              <a:t>是文件存储，</a:t>
            </a:r>
            <a:r>
              <a:rPr lang="en-US" altLang="zh-CN" b="1" dirty="0" err="1"/>
              <a:t>Elasticsearch</a:t>
            </a:r>
            <a:r>
              <a:rPr lang="zh-CN" altLang="zh-CN" b="1" dirty="0"/>
              <a:t>是面向文档型数据库，一条数据在这里就是一个文档，用</a:t>
            </a:r>
            <a:r>
              <a:rPr lang="en-US" altLang="zh-CN" b="1" dirty="0"/>
              <a:t>JSON</a:t>
            </a:r>
            <a:r>
              <a:rPr lang="zh-CN" altLang="zh-CN" b="1" dirty="0"/>
              <a:t>作为文档序列化的格式，比如下面这条用户数据：</a:t>
            </a:r>
            <a:endParaRPr lang="zh-CN" altLang="zh-CN" b="1" dirty="0"/>
          </a:p>
          <a:p>
            <a:r>
              <a:rPr lang="en-US" altLang="zh-CN" b="1" dirty="0"/>
              <a:t>{</a:t>
            </a:r>
            <a:endParaRPr lang="zh-CN" altLang="zh-CN" b="1" dirty="0"/>
          </a:p>
          <a:p>
            <a:r>
              <a:rPr lang="en-US" altLang="zh-CN" b="1" dirty="0"/>
              <a:t>    "name" :     "</a:t>
            </a:r>
            <a:r>
              <a:rPr lang="en-US" altLang="zh-CN" b="1" dirty="0" err="1"/>
              <a:t>yushengjun</a:t>
            </a:r>
            <a:r>
              <a:rPr lang="en-US" altLang="zh-CN" b="1" dirty="0"/>
              <a:t>",</a:t>
            </a:r>
            <a:endParaRPr lang="zh-CN" altLang="zh-CN" b="1" dirty="0"/>
          </a:p>
          <a:p>
            <a:r>
              <a:rPr lang="en-US" altLang="zh-CN" b="1" dirty="0"/>
              <a:t>    "sex" :      0,</a:t>
            </a:r>
            <a:endParaRPr lang="zh-CN" altLang="zh-CN" b="1" dirty="0"/>
          </a:p>
          <a:p>
            <a:r>
              <a:rPr lang="en-US" altLang="zh-CN" b="1" dirty="0"/>
              <a:t>    "age" :      25</a:t>
            </a:r>
            <a:endParaRPr lang="zh-CN" altLang="zh-CN" b="1" dirty="0"/>
          </a:p>
          <a:p>
            <a:r>
              <a:rPr lang="en-US" altLang="zh-CN" b="1" dirty="0" smtClean="0"/>
              <a:t>}</a:t>
            </a:r>
            <a:endParaRPr lang="en-US" altLang="zh-CN" b="1" dirty="0" smtClean="0"/>
          </a:p>
          <a:p>
            <a:r>
              <a:rPr lang="zh-CN" altLang="zh-CN" b="1" dirty="0">
                <a:solidFill>
                  <a:srgbClr val="FF0000"/>
                </a:solidFill>
              </a:rPr>
              <a:t>关系数据库</a:t>
            </a:r>
            <a:r>
              <a:rPr lang="en-US" altLang="zh-CN" b="1" dirty="0">
                <a:solidFill>
                  <a:srgbClr val="FF0000"/>
                </a:solidFill>
              </a:rPr>
              <a:t>     ⇒ </a:t>
            </a:r>
            <a:r>
              <a:rPr lang="zh-CN" altLang="zh-CN" b="1" dirty="0">
                <a:solidFill>
                  <a:srgbClr val="FF0000"/>
                </a:solidFill>
              </a:rPr>
              <a:t>数据库 </a:t>
            </a:r>
            <a:r>
              <a:rPr lang="zh-CN" altLang="en-US" b="1" dirty="0" smtClean="0">
                <a:solidFill>
                  <a:srgbClr val="FF0000"/>
                </a:solidFill>
              </a:rPr>
              <a:t>（会员数据库）</a:t>
            </a:r>
            <a:r>
              <a:rPr lang="en-US" altLang="zh-CN" b="1" dirty="0" smtClean="0">
                <a:solidFill>
                  <a:srgbClr val="FF0000"/>
                </a:solidFill>
              </a:rPr>
              <a:t>⇒ </a:t>
            </a:r>
            <a:r>
              <a:rPr lang="zh-CN" altLang="zh-CN" b="1" dirty="0" smtClean="0">
                <a:solidFill>
                  <a:srgbClr val="FF0000"/>
                </a:solidFill>
              </a:rPr>
              <a:t>表</a:t>
            </a:r>
            <a:r>
              <a:rPr lang="en-US" altLang="zh-CN" b="1" dirty="0" smtClean="0">
                <a:solidFill>
                  <a:srgbClr val="FF0000"/>
                </a:solidFill>
              </a:rPr>
              <a:t> (</a:t>
            </a:r>
            <a:r>
              <a:rPr lang="zh-CN" altLang="en-US" b="1" dirty="0" smtClean="0">
                <a:solidFill>
                  <a:srgbClr val="FF0000"/>
                </a:solidFill>
              </a:rPr>
              <a:t>用户表</a:t>
            </a:r>
            <a:r>
              <a:rPr lang="en-US" altLang="zh-CN" b="1" dirty="0" smtClean="0">
                <a:solidFill>
                  <a:srgbClr val="FF0000"/>
                </a:solidFill>
              </a:rPr>
              <a:t>)    </a:t>
            </a:r>
            <a:r>
              <a:rPr lang="en-US" altLang="zh-CN" b="1" dirty="0">
                <a:solidFill>
                  <a:srgbClr val="FF0000"/>
                </a:solidFill>
              </a:rPr>
              <a:t>⇒ </a:t>
            </a:r>
            <a:r>
              <a:rPr lang="zh-CN" altLang="zh-CN" b="1" dirty="0">
                <a:solidFill>
                  <a:srgbClr val="FF0000"/>
                </a:solidFill>
              </a:rPr>
              <a:t>行</a:t>
            </a:r>
            <a:r>
              <a:rPr lang="en-US" altLang="zh-CN" b="1" dirty="0">
                <a:solidFill>
                  <a:srgbClr val="FF0000"/>
                </a:solidFill>
              </a:rPr>
              <a:t>    ⇒ </a:t>
            </a:r>
            <a:r>
              <a:rPr lang="zh-CN" altLang="zh-CN" b="1" dirty="0">
                <a:solidFill>
                  <a:srgbClr val="FF0000"/>
                </a:solidFill>
              </a:rPr>
              <a:t>列</a:t>
            </a:r>
            <a:r>
              <a:rPr lang="en-US" altLang="zh-CN" b="1" dirty="0">
                <a:solidFill>
                  <a:srgbClr val="FF0000"/>
                </a:solidFill>
              </a:rPr>
              <a:t>(Columns)</a:t>
            </a:r>
            <a:endParaRPr lang="zh-CN" altLang="zh-CN" b="1" dirty="0">
              <a:solidFill>
                <a:srgbClr val="FF0000"/>
              </a:solidFill>
            </a:endParaRPr>
          </a:p>
          <a:p>
            <a:r>
              <a:rPr lang="en-US" altLang="zh-CN" b="1" dirty="0" err="1">
                <a:solidFill>
                  <a:srgbClr val="FF0000"/>
                </a:solidFill>
              </a:rPr>
              <a:t>Elasticsearch</a:t>
            </a:r>
            <a:r>
              <a:rPr lang="en-US" altLang="zh-CN" b="1" dirty="0">
                <a:solidFill>
                  <a:srgbClr val="FF0000"/>
                </a:solidFill>
              </a:rPr>
              <a:t>    ⇒ </a:t>
            </a:r>
            <a:r>
              <a:rPr lang="zh-CN" altLang="zh-CN" b="1" dirty="0">
                <a:solidFill>
                  <a:srgbClr val="FF0000"/>
                </a:solidFill>
              </a:rPr>
              <a:t>索引</a:t>
            </a:r>
            <a:r>
              <a:rPr lang="en-US" altLang="zh-CN" b="1" dirty="0">
                <a:solidFill>
                  <a:srgbClr val="FF0000"/>
                </a:solidFill>
              </a:rPr>
              <a:t>(Index)   ⇒ </a:t>
            </a:r>
            <a:r>
              <a:rPr lang="zh-CN" altLang="zh-CN" b="1" dirty="0">
                <a:solidFill>
                  <a:srgbClr val="FF0000"/>
                </a:solidFill>
              </a:rPr>
              <a:t>类型</a:t>
            </a:r>
            <a:r>
              <a:rPr lang="en-US" altLang="zh-CN" b="1" dirty="0">
                <a:solidFill>
                  <a:srgbClr val="FF0000"/>
                </a:solidFill>
              </a:rPr>
              <a:t>(type)  ⇒ </a:t>
            </a:r>
            <a:r>
              <a:rPr lang="zh-CN" altLang="zh-CN" b="1" dirty="0">
                <a:solidFill>
                  <a:srgbClr val="FF0000"/>
                </a:solidFill>
              </a:rPr>
              <a:t>文档</a:t>
            </a:r>
            <a:r>
              <a:rPr lang="en-US" altLang="zh-CN" b="1" dirty="0">
                <a:solidFill>
                  <a:srgbClr val="FF0000"/>
                </a:solidFill>
              </a:rPr>
              <a:t>(</a:t>
            </a:r>
            <a:r>
              <a:rPr lang="en-US" altLang="zh-CN" b="1" dirty="0" err="1">
                <a:solidFill>
                  <a:srgbClr val="FF0000"/>
                </a:solidFill>
              </a:rPr>
              <a:t>Docments</a:t>
            </a:r>
            <a:r>
              <a:rPr lang="en-US" altLang="zh-CN" b="1" dirty="0">
                <a:solidFill>
                  <a:srgbClr val="FF0000"/>
                </a:solidFill>
              </a:rPr>
              <a:t>)  ⇒ </a:t>
            </a:r>
            <a:r>
              <a:rPr lang="zh-CN" altLang="zh-CN" b="1" dirty="0">
                <a:solidFill>
                  <a:srgbClr val="FF0000"/>
                </a:solidFill>
              </a:rPr>
              <a:t>字段</a:t>
            </a:r>
            <a:r>
              <a:rPr lang="en-US" altLang="zh-CN" b="1" dirty="0">
                <a:solidFill>
                  <a:srgbClr val="FF0000"/>
                </a:solidFill>
              </a:rPr>
              <a:t>(Fields)  </a:t>
            </a:r>
            <a:endParaRPr lang="zh-CN" altLang="zh-CN" b="1" dirty="0">
              <a:solidFill>
                <a:srgbClr val="FF0000"/>
              </a:solidFill>
            </a:endParaRPr>
          </a:p>
          <a:p>
            <a:b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</a:br>
            <a:endParaRPr lang="zh-CN" altLang="en-US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 err="1" smtClean="0"/>
              <a:t>Kibana</a:t>
            </a:r>
            <a:r>
              <a:rPr lang="zh-CN" altLang="en-US" sz="2800" b="1" dirty="0" smtClean="0"/>
              <a:t>可视化界面</a:t>
            </a:r>
            <a:endParaRPr lang="en-US" altLang="zh-CN" sz="2800" b="1" dirty="0" smtClean="0"/>
          </a:p>
          <a:p>
            <a:endParaRPr lang="en-US" altLang="zh-CN" b="1" dirty="0" smtClean="0"/>
          </a:p>
          <a:p>
            <a:r>
              <a:rPr lang="en-US" altLang="zh-CN" b="1" dirty="0"/>
              <a:t> </a:t>
            </a:r>
            <a:r>
              <a:rPr lang="en-US" altLang="zh-CN" b="1" dirty="0" err="1" smtClean="0"/>
              <a:t>Kibana</a:t>
            </a:r>
            <a:r>
              <a:rPr lang="zh-CN" altLang="zh-CN" b="1" dirty="0"/>
              <a:t>是一个开源的</a:t>
            </a:r>
            <a:r>
              <a:rPr lang="zh-CN" altLang="zh-CN" b="1" dirty="0">
                <a:solidFill>
                  <a:srgbClr val="FF0000"/>
                </a:solidFill>
              </a:rPr>
              <a:t>分析和可视化平台</a:t>
            </a:r>
            <a:r>
              <a:rPr lang="zh-CN" altLang="zh-CN" b="1" dirty="0"/>
              <a:t>，设计用于和</a:t>
            </a:r>
            <a:r>
              <a:rPr lang="en-US" altLang="zh-CN" b="1" dirty="0" err="1"/>
              <a:t>Elasticsearch</a:t>
            </a:r>
            <a:r>
              <a:rPr lang="zh-CN" altLang="zh-CN" b="1" dirty="0"/>
              <a:t>一起工作。</a:t>
            </a:r>
            <a:endParaRPr lang="zh-CN" altLang="zh-CN" b="1" dirty="0"/>
          </a:p>
          <a:p>
            <a:r>
              <a:rPr lang="zh-CN" altLang="zh-CN" b="1" dirty="0"/>
              <a:t>你用</a:t>
            </a:r>
            <a:r>
              <a:rPr lang="en-US" altLang="zh-CN" b="1" dirty="0" err="1"/>
              <a:t>Kibana</a:t>
            </a:r>
            <a:r>
              <a:rPr lang="zh-CN" altLang="zh-CN" b="1" dirty="0"/>
              <a:t>来搜索，查看，并和存储在</a:t>
            </a:r>
            <a:r>
              <a:rPr lang="en-US" altLang="zh-CN" b="1" dirty="0" err="1"/>
              <a:t>Elasticsearch</a:t>
            </a:r>
            <a:r>
              <a:rPr lang="zh-CN" altLang="zh-CN" b="1" dirty="0"/>
              <a:t>索引中的数据进行交互。</a:t>
            </a:r>
            <a:endParaRPr lang="zh-CN" altLang="zh-CN" b="1" dirty="0"/>
          </a:p>
          <a:p>
            <a:r>
              <a:rPr lang="zh-CN" altLang="zh-CN" b="1" dirty="0"/>
              <a:t>你可以轻松地执行高级数据分析，并且以各种图标、表格和地图的形式可视化数据。</a:t>
            </a:r>
            <a:endParaRPr lang="zh-CN" altLang="zh-CN" b="1" dirty="0"/>
          </a:p>
          <a:p>
            <a:r>
              <a:rPr lang="en-US" altLang="zh-CN" b="1" dirty="0" err="1"/>
              <a:t>Kibana</a:t>
            </a:r>
            <a:r>
              <a:rPr lang="zh-CN" altLang="zh-CN" b="1" dirty="0"/>
              <a:t>使得理解大量数据变得很容易。它简单的、基于浏览器的界面使你能够快速创建和共享动态仪表板，实时显示</a:t>
            </a:r>
            <a:r>
              <a:rPr lang="en-US" altLang="zh-CN" b="1" dirty="0" err="1"/>
              <a:t>Elasticsearch</a:t>
            </a:r>
            <a:r>
              <a:rPr lang="zh-CN" altLang="zh-CN" b="1" dirty="0"/>
              <a:t>查询的变化。</a:t>
            </a:r>
            <a:endParaRPr lang="zh-CN" altLang="zh-CN" b="1" dirty="0"/>
          </a:p>
          <a:p>
            <a:b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</a:br>
            <a:endParaRPr lang="zh-CN" altLang="en-US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 err="1" smtClean="0"/>
              <a:t>Elasticsearch</a:t>
            </a:r>
            <a:r>
              <a:rPr lang="zh-CN" altLang="en-US" sz="2800" b="1" dirty="0" smtClean="0"/>
              <a:t>版本控制</a:t>
            </a:r>
            <a:endParaRPr lang="zh-CN" altLang="zh-CN" sz="2800" b="1" dirty="0"/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1.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为什么要进行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版本控制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CAS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无锁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为了保证数据再多线程操作下的准确性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 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2.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悲观锁和乐观锁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悲观锁：假设会发生并发冲突，屏蔽一切可能违反数据准确性的操作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乐观锁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：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假设不会发生并发冲突，只在提交操作是检查是否违反数据完整性。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 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3.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内部版本控制和外部版本控制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内部版本控制：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_version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自增长，修改数据后，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_version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会自动的加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 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外部版本控制：为了保持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_version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与外部版本控制的数值一致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使用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version_type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=external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检查数据当前的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version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值是否小于请求中的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version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值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b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</a:br>
            <a:endParaRPr lang="zh-CN" altLang="en-US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 err="1" smtClean="0"/>
              <a:t>Elasticsearch</a:t>
            </a:r>
            <a:r>
              <a:rPr lang="zh-CN" altLang="en-US" sz="2800" b="1" dirty="0" smtClean="0"/>
              <a:t>环境安装</a:t>
            </a:r>
            <a:endParaRPr lang="en-US" altLang="zh-CN" sz="2800" b="1" dirty="0" smtClean="0"/>
          </a:p>
          <a:p>
            <a:pPr>
              <a:lnSpc>
                <a:spcPct val="120000"/>
              </a:lnSpc>
            </a:pPr>
            <a:r>
              <a:rPr lang="en-US" altLang="zh-CN" sz="1400" b="1" dirty="0" smtClean="0">
                <a:latin typeface="楷体" panose="02010609060101010101" charset="-122"/>
                <a:ea typeface="楷体" panose="02010609060101010101" charset="-122"/>
              </a:rPr>
              <a:t>1、</a:t>
            </a:r>
            <a:r>
              <a:rPr lang="zh-CN" altLang="en-US" sz="1400" b="1" dirty="0" smtClean="0">
                <a:latin typeface="楷体" panose="02010609060101010101" charset="-122"/>
                <a:ea typeface="楷体" panose="02010609060101010101" charset="-122"/>
              </a:rPr>
              <a:t>安装</a:t>
            </a:r>
            <a:r>
              <a:rPr lang="en-US" altLang="zh-CN" sz="1400" b="1" dirty="0" err="1" smtClean="0">
                <a:latin typeface="楷体" panose="02010609060101010101" charset="-122"/>
                <a:ea typeface="楷体" panose="02010609060101010101" charset="-122"/>
              </a:rPr>
              <a:t>jdk</a:t>
            </a:r>
            <a:r>
              <a:rPr lang="zh-CN" altLang="en-US" sz="1400" b="1" dirty="0" smtClean="0">
                <a:latin typeface="楷体" panose="02010609060101010101" charset="-122"/>
                <a:ea typeface="楷体" panose="02010609060101010101" charset="-122"/>
              </a:rPr>
              <a:t>环境</a:t>
            </a:r>
            <a:endParaRPr lang="en-US" altLang="zh-CN" sz="1400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 smtClean="0">
                <a:latin typeface="楷体" panose="02010609060101010101" charset="-122"/>
                <a:ea typeface="楷体" panose="02010609060101010101" charset="-122"/>
              </a:rPr>
              <a:t>2、</a:t>
            </a:r>
            <a:r>
              <a:rPr lang="zh-CN" altLang="en-US" sz="1400" b="1" dirty="0" smtClean="0">
                <a:latin typeface="楷体" panose="02010609060101010101" charset="-122"/>
                <a:ea typeface="楷体" panose="02010609060101010101" charset="-122"/>
              </a:rPr>
              <a:t>安装</a:t>
            </a:r>
            <a:r>
              <a:rPr lang="en-US" altLang="zh-CN" sz="1400" b="1" dirty="0" err="1" smtClean="0"/>
              <a:t>Elasticsearch</a:t>
            </a:r>
            <a:r>
              <a:rPr lang="en-US" altLang="zh-CN" sz="1400" b="1" dirty="0" smtClean="0"/>
              <a:t>  </a:t>
            </a:r>
            <a:r>
              <a:rPr lang="zh-CN" altLang="en-US" sz="1400" b="1" dirty="0"/>
              <a:t> </a:t>
            </a:r>
            <a:endParaRPr lang="en-US" altLang="zh-CN" sz="1400" b="1" dirty="0" smtClean="0"/>
          </a:p>
          <a:p>
            <a:pPr>
              <a:lnSpc>
                <a:spcPct val="120000"/>
              </a:lnSpc>
            </a:pPr>
            <a:r>
              <a:rPr lang="en-US" altLang="zh-CN" sz="1400" b="1" dirty="0" smtClean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zh-CN" altLang="en-US" sz="1400" b="1" dirty="0" smtClean="0">
                <a:latin typeface="楷体" panose="02010609060101010101" charset="-122"/>
                <a:ea typeface="楷体" panose="02010609060101010101" charset="-122"/>
              </a:rPr>
              <a:t>注意事项：</a:t>
            </a:r>
            <a:r>
              <a:rPr lang="en-US" altLang="zh-CN" sz="1400" b="1" dirty="0" smtClean="0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en-US" sz="1400" b="1" dirty="0" smtClean="0">
                <a:latin typeface="楷体" panose="02010609060101010101" charset="-122"/>
                <a:ea typeface="楷体" panose="02010609060101010101" charset="-122"/>
              </a:rPr>
              <a:t>非常占内存，默认启动是</a:t>
            </a:r>
            <a:r>
              <a:rPr lang="en-US" altLang="zh-CN" sz="1400" b="1" dirty="0" smtClean="0">
                <a:latin typeface="楷体" panose="02010609060101010101" charset="-122"/>
                <a:ea typeface="楷体" panose="02010609060101010101" charset="-122"/>
              </a:rPr>
              <a:t>1g</a:t>
            </a:r>
            <a:r>
              <a:rPr lang="zh-CN" altLang="en-US" sz="1400" b="1" dirty="0" smtClean="0">
                <a:latin typeface="楷体" panose="02010609060101010101" charset="-122"/>
                <a:ea typeface="楷体" panose="02010609060101010101" charset="-122"/>
              </a:rPr>
              <a:t>内存，可以修改</a:t>
            </a:r>
            <a:r>
              <a:rPr lang="en-US" altLang="zh-CN" sz="1400" b="1" dirty="0" smtClean="0">
                <a:latin typeface="楷体" panose="02010609060101010101" charset="-122"/>
                <a:ea typeface="楷体" panose="02010609060101010101" charset="-122"/>
              </a:rPr>
              <a:t>512m</a:t>
            </a:r>
            <a:endParaRPr lang="en-US" altLang="zh-CN" sz="1400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 smtClean="0">
                <a:latin typeface="楷体" panose="02010609060101010101" charset="-122"/>
                <a:ea typeface="楷体" panose="02010609060101010101" charset="-122"/>
              </a:rPr>
              <a:t>3.Kibana</a:t>
            </a:r>
            <a:r>
              <a:rPr lang="zh-CN" altLang="en-US" sz="1400" b="1" dirty="0" smtClean="0">
                <a:latin typeface="楷体" panose="02010609060101010101" charset="-122"/>
                <a:ea typeface="楷体" panose="02010609060101010101" charset="-122"/>
              </a:rPr>
              <a:t>可视化界面</a:t>
            </a:r>
            <a:endParaRPr lang="en-US" altLang="zh-CN" sz="1400" b="1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b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</a:br>
            <a:endParaRPr lang="zh-CN" altLang="en-US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4335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800" b="1" dirty="0" smtClean="0"/>
              <a:t>中文分词器</a:t>
            </a:r>
            <a:endParaRPr lang="en-US" altLang="zh-CN" sz="2800" b="1" dirty="0" smtClean="0"/>
          </a:p>
          <a:p>
            <a:pPr>
              <a:lnSpc>
                <a:spcPct val="120000"/>
              </a:lnSpc>
            </a:pPr>
            <a:r>
              <a:rPr sz="2000" b="1" smtClean="0">
                <a:latin typeface="楷体" panose="02010609060101010101" charset="-122"/>
                <a:ea typeface="楷体" panose="02010609060101010101" charset="-122"/>
              </a:rPr>
              <a:t>因为Elasticsearch中默认的标准分词器分词器对中文分词不是很友好，会将中文词语拆分成一个一个中文的汉子。因此引入中文分词器-es-ik插件</a:t>
            </a:r>
            <a:endParaRPr sz="1400" b="1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官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方网站下载 https://github.com/medcl/elasticsearch-analysis-ik/releases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注意: es-ik分词插件版本一定要和es安装的版本对应</a:t>
            </a:r>
            <a:endParaRPr lang="zh-CN" altLang="en-US" b="1" dirty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奥迪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a4l</a:t>
            </a:r>
            <a:endParaRPr lang="en-US" altLang="zh-CN" b="1" dirty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奥迪关键词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a4l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关键词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es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6250" y="802640"/>
            <a:ext cx="11238865" cy="559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800" b="1" dirty="0" smtClean="0"/>
              <a:t>文档映射</a:t>
            </a:r>
            <a:endParaRPr lang="en-US" altLang="zh-CN" sz="2800" b="1" dirty="0" smtClean="0"/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动态映射</a:t>
            </a: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我们知道，在关系数据库中，需要事先创建数据库，然后在该数据库实例下创建数据表，然后才能在该数据表中插入数据。而ElasticSearch中不需要事先定义映射（Mapping），文档写入ElasticSearch时，会根据文档字段自动识别类型，这种机制称之为动态映射。</a:t>
            </a: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默认映射为</a:t>
            </a: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long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类型</a:t>
            </a: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静态映射</a:t>
            </a: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在ElasticSearch中也可以事先定义好映射，包含文档的各个字段及其类型等，这种方式称之为静态映射。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String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类型里面 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String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类型 分为</a:t>
            </a: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text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keyword </a:t>
            </a:r>
            <a:endParaRPr lang="en-US" altLang="zh-CN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text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会进行分词查询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keyword 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不会进行分词查询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3597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 smtClean="0"/>
              <a:t>9300</a:t>
            </a:r>
            <a:r>
              <a:rPr lang="zh-CN" altLang="en-US" sz="2800" b="1" dirty="0" smtClean="0"/>
              <a:t>与</a:t>
            </a:r>
            <a:r>
              <a:rPr lang="en-US" altLang="zh-CN" sz="2800" b="1" dirty="0" smtClean="0"/>
              <a:t>9200</a:t>
            </a:r>
            <a:r>
              <a:rPr lang="zh-CN" altLang="en-US" sz="2800" b="1" dirty="0" smtClean="0"/>
              <a:t>区别</a:t>
            </a:r>
            <a:endParaRPr lang="en-US" altLang="zh-CN" sz="2800" b="1" dirty="0" smtClean="0"/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9300与9200区别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9300端口： ES节点之间通讯使用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9200端口： ES节点 和 外部 通讯使用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9300是TCP协议端口号，ES集群之间通讯端口号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9200端口号，暴露ES RESTful接口端口号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226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800" b="1" dirty="0" smtClean="0"/>
              <a:t>倒排索引</a:t>
            </a:r>
            <a:endParaRPr lang="en-US" altLang="zh-CN" sz="2800" b="1" dirty="0" smtClean="0"/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全文检索检索底层采用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倒排索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为什么？倒排索引比数据库中</a:t>
            </a:r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B-tree</a:t>
            </a:r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树查询效率还要快？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318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r>
              <a:rPr lang="en-US" altLang="zh-CN" sz="2800" b="1" dirty="0"/>
              <a:t>ES</a:t>
            </a:r>
            <a:r>
              <a:rPr lang="zh-CN" altLang="zh-CN" sz="2800" b="1" dirty="0"/>
              <a:t>为什么要实现集群</a:t>
            </a:r>
            <a:endParaRPr lang="zh-CN" altLang="zh-CN" sz="2800" b="1" dirty="0"/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</a:rPr>
              <a:t>在单台</a:t>
            </a: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</a:rPr>
              <a:t>服务器节点上，随着业务量的发展索引文件慢慢增多，会影响到效率和内存存储问题等。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</a:rPr>
              <a:t>我们可以采用</a:t>
            </a: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</a:rPr>
              <a:t>集群，将单个索引的分片到多个不同分布式物理机器上存储，从而可以实现高可用、容错性等。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zh-CN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4512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r>
              <a:rPr lang="en-US" altLang="zh-CN" sz="2800" b="1" dirty="0"/>
              <a:t>ES</a:t>
            </a:r>
            <a:r>
              <a:rPr lang="zh-CN" altLang="zh-CN" sz="2800" b="1" dirty="0"/>
              <a:t>是如何解决高并发</a:t>
            </a:r>
            <a:endParaRPr lang="zh-CN" altLang="zh-CN" sz="2800" b="1" dirty="0"/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是一个分布式全文检索框架，隐藏了复杂的处理机制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，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内部使用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分片机制、集群发现、分片负载均衡请求路由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Shards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分片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: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代表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索引分片，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可以把一个完整的索引分成多个分片，这样的好处是可以把一个大的索引拆分成多个，分布到不同的节点上。构成分布式搜索。分片的数量只能在索引创建前指定，并且索引创建后不能更改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Replicas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分片</a:t>
            </a: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</a:rPr>
              <a:t>: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代表索引副本，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可以设置多个索引的副本，副本的作用一是提高系统的容错性，当某个节点某个分片损坏或丢失时可以从副本中恢复。二是提高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的查询效率，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会自动对搜索请求进行负载均衡。</a:t>
            </a:r>
            <a:endParaRPr lang="zh-CN" altLang="zh-CN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zh-CN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培训929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080" y="3175"/>
            <a:ext cx="12191365" cy="685800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401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 err="1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r>
              <a:rPr lang="en-US" altLang="zh-CN" sz="2800" b="1" dirty="0"/>
              <a:t>ES</a:t>
            </a:r>
            <a:r>
              <a:rPr lang="zh-CN" altLang="en-US" sz="2800" b="1" dirty="0"/>
              <a:t>集群核心原理分析</a:t>
            </a:r>
            <a:r>
              <a:rPr lang="en-US" altLang="zh-CN" sz="2800" b="1" dirty="0" smtClean="0"/>
              <a:t>:</a:t>
            </a:r>
            <a:endParaRPr lang="en-US" altLang="zh-CN" sz="2800" b="1" dirty="0" smtClean="0"/>
          </a:p>
          <a:p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每个索引会被分成多个分片</a:t>
            </a:r>
            <a:r>
              <a:rPr lang="en-US" altLang="zh-CN" dirty="0">
                <a:latin typeface="楷体" panose="02010609060101010101" charset="-122"/>
                <a:ea typeface="楷体" panose="02010609060101010101" charset="-122"/>
              </a:rPr>
              <a:t>shards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进行存储，默认创建索引是分配</a:t>
            </a:r>
            <a:r>
              <a:rPr lang="en-US" altLang="zh-CN" dirty="0">
                <a:latin typeface="楷体" panose="02010609060101010101" charset="-122"/>
                <a:ea typeface="楷体" panose="02010609060101010101" charset="-122"/>
              </a:rPr>
              <a:t>5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个分片进行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存储</a:t>
            </a: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</a:rPr>
              <a:t>,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每个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分片都会分布式部署在多个不同的节点上进行部署，该分片成为</a:t>
            </a:r>
            <a:r>
              <a:rPr lang="en-US" altLang="zh-CN" dirty="0">
                <a:latin typeface="楷体" panose="02010609060101010101" charset="-122"/>
                <a:ea typeface="楷体" panose="02010609060101010101" charset="-122"/>
              </a:rPr>
              <a:t>primary </a:t>
            </a: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</a:rPr>
              <a:t>shards 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</a:rPr>
              <a:t>主分片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 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查看索引分片信息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hlinkClick r:id="rId2"/>
              </a:rPr>
              <a:t>http://192.168.212.181:9200/mymayikt/_settings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   </a:t>
            </a:r>
            <a:r>
              <a:rPr lang="zh-CN" altLang="en-US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注意：</a:t>
            </a:r>
            <a:r>
              <a:rPr lang="zh-CN" altLang="zh-CN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索引的主</a:t>
            </a:r>
            <a:r>
              <a:rPr lang="zh-CN" altLang="en-US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分片数量定义好后，不能被修改（待会讲）</a:t>
            </a:r>
            <a:endParaRPr lang="zh-CN" altLang="zh-CN" b="1" dirty="0" smtClean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</a:rPr>
              <a:t>2、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每一个主分片为了实现高可用，都会有自己对应的备</a:t>
            </a:r>
            <a:r>
              <a:rPr lang="zh-CN" altLang="en-US" dirty="0">
                <a:latin typeface="楷体" panose="02010609060101010101" charset="-122"/>
                <a:ea typeface="楷体" panose="02010609060101010101" charset="-122"/>
              </a:rPr>
              <a:t>分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分片，主分片对应的备分片不能存放同一台服务器上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</a:rPr>
              <a:t>，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主分片可以和其他</a:t>
            </a:r>
            <a:r>
              <a:rPr lang="zh-CN" altLang="en-US" dirty="0" smtClean="0">
                <a:latin typeface="楷体" panose="02010609060101010101" charset="-122"/>
                <a:ea typeface="楷体" panose="02010609060101010101" charset="-122"/>
              </a:rPr>
              <a:t>备分片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存放在同一个</a:t>
            </a:r>
            <a:r>
              <a:rPr lang="en-US" altLang="zh-CN" dirty="0" smtClean="0">
                <a:latin typeface="楷体" panose="02010609060101010101" charset="-122"/>
                <a:ea typeface="楷体" panose="02010609060101010101" charset="-122"/>
              </a:rPr>
              <a:t>node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节点上。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en-US" altLang="zh-CN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画图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演示：为什么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主分片对应的备分片不在同一台节点存放</a:t>
            </a:r>
            <a:endParaRPr lang="zh-CN" altLang="zh-CN" b="1" dirty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4235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 err="1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r>
              <a:rPr lang="en-US" altLang="zh-CN" sz="2800" b="1" dirty="0" err="1" smtClean="0"/>
              <a:t>documnet</a:t>
            </a:r>
            <a:r>
              <a:rPr lang="en-US" altLang="zh-CN" sz="2800" b="1" dirty="0" smtClean="0"/>
              <a:t> </a:t>
            </a:r>
            <a:r>
              <a:rPr lang="en-US" altLang="zh-CN" sz="2800" b="1" dirty="0"/>
              <a:t>routing</a:t>
            </a:r>
            <a:r>
              <a:rPr lang="zh-CN" altLang="en-US" sz="2800" b="1" dirty="0"/>
              <a:t>（数据路由</a:t>
            </a:r>
            <a:r>
              <a:rPr lang="zh-CN" altLang="en-US" sz="2800" b="1" dirty="0" smtClean="0"/>
              <a:t>）</a:t>
            </a:r>
            <a:endParaRPr lang="en-US" altLang="zh-CN" sz="2800" b="1" dirty="0" smtClean="0"/>
          </a:p>
          <a:p>
            <a:endParaRPr lang="en-US" altLang="zh-CN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　当客户端发起创建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document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的时候，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es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需要确定这个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document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放在该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index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哪个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shard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上。这个过程就是数据路由。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路由算法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：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shard = hash(routing) % 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number_of_primary_shards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endParaRPr lang="en-US" altLang="zh-CN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如果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number_of_primary_shards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在查询的时候取余发生的变化，无法获取到该数据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画图演示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 注意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：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索引的主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分片数量定义好后，不能被修改</a:t>
            </a:r>
            <a:endParaRPr lang="en-US" altLang="zh-CN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endParaRPr lang="zh-CN" altLang="en-US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 err="1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r>
              <a:rPr lang="en-US" altLang="zh-CN" sz="2800" b="1" dirty="0" smtClean="0"/>
              <a:t>ES</a:t>
            </a:r>
            <a:r>
              <a:rPr lang="zh-CN" altLang="zh-CN" sz="2800" b="1" dirty="0" smtClean="0"/>
              <a:t>是</a:t>
            </a:r>
            <a:r>
              <a:rPr lang="zh-CN" altLang="en-US" sz="2800" b="1" dirty="0" smtClean="0"/>
              <a:t>相关名词</a:t>
            </a:r>
            <a:endParaRPr lang="zh-CN" altLang="zh-CN" sz="2800" b="1" dirty="0" smtClean="0"/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b="1" dirty="0" smtClean="0"/>
              <a:t>Cluster</a:t>
            </a:r>
            <a:r>
              <a:rPr lang="en-US" altLang="zh-CN" b="1" dirty="0"/>
              <a:t>: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代表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一个集群，集群中有多个节点，其中有一个为主节点，这个主节点是可以通过选举产生的，主从节点是对于集群内部来说的。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的一个概念就是去中心化，字面上理解就是无中心节点，这是对于集群外部来说的，因为从外部来看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集群，在逻辑上是个整体，你与任何一个节点的通信和与整个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集群通信是等价的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zh-CN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dirty="0"/>
              <a:t> </a:t>
            </a:r>
            <a:r>
              <a:rPr lang="en-US" altLang="zh-CN" b="1" dirty="0" smtClean="0"/>
              <a:t>Shards</a:t>
            </a:r>
            <a:r>
              <a:rPr lang="en-US" altLang="zh-CN" b="1" dirty="0"/>
              <a:t>: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代表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索引分片，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可以把一个完整的索引分成多个分片，这样的好处是可以把一个大的索引拆分成多个，分布到不同的节点上。构成分布式搜索。分片的数量只能在索引创建前指定，并且索引创建后不能更改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zh-CN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dirty="0">
                <a:latin typeface="楷体" panose="02010609060101010101" charset="-122"/>
                <a:ea typeface="楷体" panose="02010609060101010101" charset="-122"/>
              </a:rPr>
              <a:t> 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replicas: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代表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索引副本，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可以设置多个索引的副本，副本的作用一是提高系统的容错性，当某个节点某个分片损坏或丢失时可以从副本中恢复。二是提高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的查询效率，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会自动对搜索请求进行负载均衡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dirty="0" smtClean="0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zh-CN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dirty="0"/>
              <a:t> </a:t>
            </a:r>
            <a:r>
              <a:rPr lang="en-US" altLang="zh-CN" b="1" dirty="0" smtClean="0"/>
              <a:t>Recovery:</a:t>
            </a:r>
            <a:r>
              <a:rPr lang="zh-CN" altLang="zh-CN" dirty="0" smtClean="0">
                <a:latin typeface="楷体" panose="02010609060101010101" charset="-122"/>
                <a:ea typeface="楷体" panose="02010609060101010101" charset="-122"/>
              </a:rPr>
              <a:t>代表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数据恢复或叫数据重新分布，</a:t>
            </a:r>
            <a:r>
              <a:rPr lang="en-US" altLang="zh-CN" dirty="0" err="1">
                <a:latin typeface="楷体" panose="02010609060101010101" charset="-122"/>
                <a:ea typeface="楷体" panose="02010609060101010101" charset="-122"/>
              </a:rPr>
              <a:t>es</a:t>
            </a:r>
            <a:r>
              <a:rPr lang="zh-CN" altLang="zh-CN" dirty="0">
                <a:latin typeface="楷体" panose="02010609060101010101" charset="-122"/>
                <a:ea typeface="楷体" panose="02010609060101010101" charset="-122"/>
              </a:rPr>
              <a:t>在有节点加入或退出时会根据机器的负载对索引分片进行重新分配，挂掉的节点重新启动时也会进行数据恢复。</a:t>
            </a:r>
            <a:endParaRPr lang="zh-CN" altLang="zh-CN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zh-CN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645" y="229870"/>
            <a:ext cx="12199620" cy="6862445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126490" y="1071245"/>
            <a:ext cx="8143875" cy="4394835"/>
          </a:xfrm>
          <a:prstGeom prst="rect">
            <a:avLst/>
          </a:prstGeom>
          <a:noFill/>
          <a:effectLst>
            <a:outerShdw blurRad="292100" dist="254000" dir="5400000" sx="116000" sy="116000" algn="ctr" rotWithShape="0">
              <a:schemeClr val="tx1">
                <a:lumMod val="95000"/>
                <a:lumOff val="5000"/>
                <a:alpha val="43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资 料 联  系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QQ:483966038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课 程  报 名  咨   询：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安妮老师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QQ:2721395193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                       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 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yushengjun644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有任何疑问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可以加余老师 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QQ:644064779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微信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:yushengjun644 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 特 官 方 粉 丝 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群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193086273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每周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1 2 4 6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晚上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20:30-22:30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内部课现在学费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5399 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抽取优惠券可以优惠 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500-1600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元不等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支持蚂蚁课堂花呗、信用卡、京东白条 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终生免费学习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zh-CN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报名的每位学员会指导学习路线，学习过程中少走弯路。</a:t>
            </a:r>
            <a:endParaRPr lang="zh-CN" alt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3" name="菱形 22"/>
          <p:cNvSpPr/>
          <p:nvPr/>
        </p:nvSpPr>
        <p:spPr>
          <a:xfrm>
            <a:off x="940435" y="1276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菱形 23"/>
          <p:cNvSpPr/>
          <p:nvPr/>
        </p:nvSpPr>
        <p:spPr>
          <a:xfrm>
            <a:off x="940435" y="16592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940435" y="200723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>
            <a:off x="940435" y="23958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菱形 26"/>
          <p:cNvSpPr/>
          <p:nvPr/>
        </p:nvSpPr>
        <p:spPr>
          <a:xfrm>
            <a:off x="940435" y="278511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菱形 28"/>
          <p:cNvSpPr/>
          <p:nvPr/>
        </p:nvSpPr>
        <p:spPr>
          <a:xfrm>
            <a:off x="940435" y="356806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菱形 29"/>
          <p:cNvSpPr/>
          <p:nvPr/>
        </p:nvSpPr>
        <p:spPr>
          <a:xfrm>
            <a:off x="940435" y="395732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菱形 30"/>
          <p:cNvSpPr/>
          <p:nvPr/>
        </p:nvSpPr>
        <p:spPr>
          <a:xfrm>
            <a:off x="940435" y="432435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菱形 31"/>
          <p:cNvSpPr/>
          <p:nvPr/>
        </p:nvSpPr>
        <p:spPr>
          <a:xfrm>
            <a:off x="940435" y="4691380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菱形 32"/>
          <p:cNvSpPr/>
          <p:nvPr/>
        </p:nvSpPr>
        <p:spPr>
          <a:xfrm>
            <a:off x="940435" y="5113655"/>
            <a:ext cx="186055" cy="1860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页面模板 水印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-11430"/>
            <a:ext cx="12219940" cy="687387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78478" y="726932"/>
            <a:ext cx="3231252" cy="44910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399639" y="848811"/>
            <a:ext cx="829299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余胜军，男，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1997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年出生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10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月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17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日出生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，蚂蚁课堂创始人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&amp;97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后互联网创业者，创办了上海每特教育科技有限公司，其公司产品是主要培训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架构师培训。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个人擅长技能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: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擅长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互联网微服务与分布式架构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，熟悉整套互联网微服务电商架构流程，及熟悉解决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微服务架构中疑难杂症问题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，对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SpingCloud2.x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有一定的深入研究，其中录制的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SpringCloud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课程破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百万粉丝学习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，是很多学员学习微服务架构的导师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，为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中国微服务事业做了不少贡献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成长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经历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: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岁的时候担任主力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研发、项目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Leader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、年薪税后高达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22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万左右，同年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岁创办了蚂蚁课堂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在线教育平台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18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岁的时候通过自己第一桶金，给自己父母在武汉市买了一套数百万的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房子。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19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岁的时候创办了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-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上海每特教育科技有限公司 定位互联网架构师培训行业。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20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岁的时候在线直播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Java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分布式和微服务培训课程，年收入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300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万元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21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岁的时候其录制的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SpringCloud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/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SpringBoot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课程破百万人学习。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978400" y="5339715"/>
            <a:ext cx="5850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余老师联系方式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QQ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644064779   微信</a:t>
            </a:r>
            <a:r>
              <a:rPr lang="en-US" altLang="zh-CN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:</a:t>
            </a:r>
            <a:r>
              <a:rPr lang="zh-CN" altLang="en-US" b="1" i="1" dirty="0">
                <a:solidFill>
                  <a:schemeClr val="accent1">
                    <a:lumMod val="75000"/>
                  </a:schemeClr>
                </a:solidFill>
                <a:latin typeface="汉仪小隶书简" panose="02010600000101010101" charset="-122"/>
                <a:ea typeface="汉仪小隶书简" panose="02010600000101010101" charset="-122"/>
                <a:cs typeface="汉仪小隶书简" panose="02010600000101010101" charset="-122"/>
              </a:rPr>
              <a:t>yushengjun644</a:t>
            </a:r>
            <a:endParaRPr lang="zh-CN" altLang="en-US" b="1" i="1" dirty="0">
              <a:solidFill>
                <a:schemeClr val="accent1">
                  <a:lumMod val="75000"/>
                </a:schemeClr>
              </a:solidFill>
              <a:latin typeface="汉仪小隶书简" panose="02010600000101010101" charset="-122"/>
              <a:ea typeface="汉仪小隶书简" panose="02010600000101010101" charset="-122"/>
              <a:cs typeface="汉仪小隶书简" panose="0201060000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9" y="726932"/>
            <a:ext cx="3231252" cy="4528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28724" y="1047263"/>
            <a:ext cx="8982075" cy="5189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 err="1" smtClean="0"/>
              <a:t>Elasticsearch</a:t>
            </a:r>
            <a:r>
              <a:rPr lang="en-US" altLang="zh-CN" sz="2400" b="1" dirty="0" smtClean="0"/>
              <a:t> </a:t>
            </a:r>
            <a:r>
              <a:rPr lang="zh-CN" altLang="en-US" sz="2400" b="1" dirty="0"/>
              <a:t>快速入门课程</a:t>
            </a:r>
            <a:endParaRPr lang="en-US" altLang="zh-CN" sz="2400" b="1" dirty="0"/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全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应用场景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、安装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kibana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可视化插件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Kibana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平台增删改查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乐观锁版本控制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底层原理实现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Mapping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映射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、深入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搜索查询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索引分词器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、使用分布式日志日志收集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ELK</a:t>
            </a:r>
            <a:endParaRPr lang="en-US" altLang="zh-CN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29689" y="1055518"/>
            <a:ext cx="8982075" cy="4519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 err="1" smtClean="0"/>
              <a:t>Elasticsearch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中级课程</a:t>
            </a:r>
            <a:endParaRPr lang="en-US" altLang="zh-CN" sz="2400" b="1" dirty="0"/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全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ES9300端口号与9200区别</a:t>
            </a:r>
            <a:endParaRPr b="1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Elasticsearch倒排索引原理</a:t>
            </a:r>
            <a:endParaRPr b="1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Elasticsearch高级查询</a:t>
            </a:r>
            <a:endParaRPr b="1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ElasticsearchIK分词器原理</a:t>
            </a:r>
            <a:endParaRPr b="1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ElasticsearchIK中文分词器</a:t>
            </a:r>
            <a:endParaRPr b="1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IK自定义中文词典热词</a:t>
            </a:r>
            <a:endParaRPr b="1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</a:t>
            </a:r>
            <a:r>
              <a:rPr lang="zh-CN" altLang="en-US"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b="1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Elasticsearch Mapping映射</a:t>
            </a:r>
            <a:endParaRPr b="1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29689" y="1055518"/>
            <a:ext cx="8982075" cy="4963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 err="1" smtClean="0"/>
              <a:t>Elasticsearch</a:t>
            </a:r>
            <a:r>
              <a:rPr lang="en-US" altLang="zh-CN" sz="2400" b="1" dirty="0" smtClean="0"/>
              <a:t> </a:t>
            </a:r>
            <a:r>
              <a:rPr lang="zh-CN" altLang="en-US" sz="2400" b="1" dirty="0"/>
              <a:t>高级</a:t>
            </a:r>
            <a:r>
              <a:rPr lang="zh-CN" altLang="en-US" sz="2400" b="1" dirty="0" smtClean="0"/>
              <a:t>课程</a:t>
            </a:r>
            <a:endParaRPr lang="en-US" altLang="zh-CN" sz="2400" b="1" dirty="0" smtClean="0"/>
          </a:p>
          <a:p>
            <a:pPr>
              <a:lnSpc>
                <a:spcPct val="120000"/>
              </a:lnSpc>
            </a:pPr>
            <a:r>
              <a:rPr lang="zh-CN" altLang="en-US" sz="2400" b="1" dirty="0"/>
              <a:t>课题</a:t>
            </a:r>
            <a:r>
              <a:rPr lang="en-US" altLang="zh-CN" sz="2400" b="1" dirty="0" smtClean="0"/>
              <a:t>《ES</a:t>
            </a:r>
            <a:r>
              <a:rPr lang="zh-CN" altLang="en-US" sz="2400" b="1" dirty="0" smtClean="0"/>
              <a:t>高可用集群环境搭建</a:t>
            </a:r>
            <a:r>
              <a:rPr lang="en-US" altLang="zh-CN" sz="2400" b="1" dirty="0" smtClean="0"/>
              <a:t>》</a:t>
            </a:r>
            <a:endParaRPr lang="en-US" altLang="zh-CN" sz="2400" b="1" dirty="0"/>
          </a:p>
          <a:p>
            <a:pPr>
              <a:lnSpc>
                <a:spcPct val="12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全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ES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是如何实现分布式高并发全文检索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、简单介绍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ES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分片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Shards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分片技术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、为什么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ES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主分片对应的备分片不在同一台节点存放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、索引的主分片定义好后为什么不能做修改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ES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如何实现高可用容错方案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、搭建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Linux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上环境三台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ES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高可用集群环境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、基于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ES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网盘搜索引擎实现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8725" y="66040"/>
            <a:ext cx="898207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上课内容</a:t>
            </a: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4838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800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什么是</a:t>
            </a:r>
            <a:r>
              <a:rPr lang="en-US" altLang="zh-CN" sz="2800" b="1" dirty="0" err="1" smtClean="0"/>
              <a:t>Elasticsearch</a:t>
            </a:r>
            <a:br>
              <a:rPr lang="en-US" altLang="zh-CN" sz="2800" b="1" dirty="0"/>
            </a:br>
            <a:r>
              <a:rPr lang="en-US" altLang="zh-CN" sz="2800" b="1" dirty="0" smtClean="0"/>
              <a:t>    </a:t>
            </a:r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</a:rPr>
              <a:t>Elasticsearch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(ES)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是一个基于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Lucene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构建的开源、分布式、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RESTful 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接口全文搜索引擎。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Elasticsearch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还是一个分布式文档数据库，其中每个字段均是被索引的数据且可被搜索，它能够扩展至数以百计的服务器存储以及处理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PB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级的数据。它可以在很短的时间内在储、搜索和分析大量的数据。它通常作为具有复杂搜索场景情况下的核心发动机。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Elasticsearch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就是为高可用和可扩展而生的。可以通过购置性能更强的服务器来完成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官</a:t>
            </a:r>
            <a:r>
              <a:rPr lang="zh-CN" altLang="en-US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网</a:t>
            </a: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:</a:t>
            </a:r>
            <a:r>
              <a:rPr lang="en-US" altLang="zh-CN" u="sng" dirty="0">
                <a:hlinkClick r:id="rId2"/>
              </a:rPr>
              <a:t>https://www.elastic.co/downloads/elasticsearch</a:t>
            </a:r>
            <a:endParaRPr lang="zh-CN" altLang="zh-CN" dirty="0"/>
          </a:p>
          <a:p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中文社区</a:t>
            </a:r>
            <a:r>
              <a:rPr lang="en-US" altLang="zh-CN" u="sng" dirty="0">
                <a:hlinkClick r:id="rId3"/>
              </a:rPr>
              <a:t>https://es.xiaoleilu.com/</a:t>
            </a:r>
            <a:r>
              <a:rPr lang="en-US" altLang="zh-CN" dirty="0"/>
              <a:t> </a:t>
            </a:r>
            <a:endParaRPr lang="en-US" altLang="zh-CN" dirty="0" smtClean="0"/>
          </a:p>
          <a:p>
            <a:r>
              <a:rPr lang="zh-CN" altLang="en-US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什么是</a:t>
            </a:r>
            <a:r>
              <a:rPr lang="en-US" altLang="zh-CN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PB</a:t>
            </a:r>
            <a:r>
              <a:rPr lang="zh-CN" altLang="en-US" b="1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级别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hlinkClick r:id="rId4"/>
              </a:rPr>
              <a:t>https://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hlinkClick r:id="rId4"/>
              </a:rPr>
              <a:t>baike.baidu.com/item/PetaByte/5910820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b="1" dirty="0" err="1" smtClean="0">
                <a:latin typeface="楷体" panose="02010609060101010101" charset="-122"/>
                <a:ea typeface="楷体" panose="02010609060101010101" charset="-122"/>
              </a:rPr>
              <a:t>ElastiJob</a:t>
            </a:r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---XXL-JOB</a:t>
            </a: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i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467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 err="1" smtClean="0"/>
              <a:t>Elasticsearch</a:t>
            </a:r>
            <a:r>
              <a:rPr lang="zh-CN" altLang="en-US" sz="2800" b="1" dirty="0" smtClean="0"/>
              <a:t>优势</a:t>
            </a:r>
            <a:br>
              <a:rPr lang="en-US" altLang="zh-CN" sz="2800" b="1" dirty="0" smtClean="0"/>
            </a:br>
            <a:r>
              <a:rPr lang="en-US" altLang="zh-CN" sz="2800" b="1" dirty="0" smtClean="0"/>
              <a:t>   </a:t>
            </a:r>
            <a:endParaRPr lang="en-US" altLang="zh-CN" sz="2800" b="1" dirty="0" smtClean="0"/>
          </a:p>
          <a:p>
            <a:r>
              <a:rPr lang="en-US" altLang="zh-CN" b="1" dirty="0">
                <a:solidFill>
                  <a:srgbClr val="FF0000"/>
                </a:solidFill>
              </a:rPr>
              <a:t> </a:t>
            </a:r>
            <a:r>
              <a:rPr lang="zh-CN" altLang="zh-CN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横向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可扩展性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: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只需要增加台服务器，做一点儿配置，启动一下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Elasticsearch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就可以并入集群。</a:t>
            </a:r>
            <a:b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</a:b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 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zh-CN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分片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机制提供更好的分布性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: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同一个索引分成多个分片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(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sharding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), 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这点类似于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HDFS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的块机制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;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分而治之的方式可提升处理效率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 </a:t>
            </a:r>
            <a:r>
              <a:rPr lang="zh-CN" altLang="zh-CN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高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可用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: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提供复制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( replica) 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机制，一个分片可以设置多个复制，使得某台服务器在宕机的情况下，集群仍旧可以照常运行，并会把服务器宕机丢失的数据信息复制恢复到其他可用节点上。</a:t>
            </a:r>
            <a:b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</a:br>
            <a:endParaRPr lang="zh-CN" altLang="en-US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模板11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2199620" cy="686244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29690" y="1304925"/>
            <a:ext cx="89820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0370" y="802640"/>
            <a:ext cx="11238865" cy="590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微服务安全框架 </a:t>
            </a:r>
            <a:r>
              <a:rPr lang="en-US" altLang="zh-CN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SpringBootS</a:t>
            </a:r>
            <a:r>
              <a:rPr lang="zh-CN" altLang="en-US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ecurity</a:t>
            </a:r>
            <a:endParaRPr lang="zh-CN" altLang="en-US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 err="1"/>
              <a:t>Elasticsearch</a:t>
            </a:r>
            <a:r>
              <a:rPr lang="zh-CN" altLang="zh-CN" sz="2800" b="1" dirty="0"/>
              <a:t>应用场景</a:t>
            </a:r>
            <a:endParaRPr lang="zh-CN" altLang="zh-CN" sz="2800" b="1" dirty="0"/>
          </a:p>
          <a:p>
            <a:pPr>
              <a:lnSpc>
                <a:spcPct val="120000"/>
              </a:lnSpc>
            </a:pP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大型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分布式日志分析系统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ELK  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elasticsearch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（存储日志）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+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logstash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(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收集日志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)+</a:t>
            </a:r>
            <a:r>
              <a:rPr lang="en-US" altLang="zh-CN" b="1" dirty="0" err="1">
                <a:latin typeface="楷体" panose="02010609060101010101" charset="-122"/>
                <a:ea typeface="楷体" panose="02010609060101010101" charset="-122"/>
              </a:rPr>
              <a:t>kibana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(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展示数据</a:t>
            </a:r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)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大型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电商商品搜索系统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、</a:t>
            </a:r>
            <a:r>
              <a:rPr lang="zh-CN" altLang="en-US" b="1" dirty="0" smtClean="0">
                <a:latin typeface="楷体" panose="02010609060101010101" charset="-122"/>
                <a:ea typeface="楷体" panose="02010609060101010101" charset="-122"/>
              </a:rPr>
              <a:t>网站站内搜索、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网</a:t>
            </a:r>
            <a:r>
              <a:rPr lang="zh-CN" altLang="zh-CN" b="1" dirty="0">
                <a:latin typeface="楷体" panose="02010609060101010101" charset="-122"/>
                <a:ea typeface="楷体" panose="02010609060101010101" charset="-122"/>
              </a:rPr>
              <a:t>盘搜索引擎等</a:t>
            </a:r>
            <a:r>
              <a:rPr lang="zh-CN" altLang="zh-CN" b="1" dirty="0" smtClean="0">
                <a:latin typeface="楷体" panose="02010609060101010101" charset="-122"/>
                <a:ea typeface="楷体" panose="02010609060101010101" charset="-122"/>
              </a:rPr>
              <a:t>。</a:t>
            </a:r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endParaRPr lang="en-US" altLang="zh-CN" b="1" dirty="0" smtClean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sz="2000" b="1" dirty="0" err="1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Elasticsearch</a:t>
            </a:r>
            <a:r>
              <a:rPr lang="zh-CN" altLang="en-US" sz="20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使用公司</a:t>
            </a:r>
            <a:endParaRPr lang="en-US" altLang="zh-CN" sz="2000" b="1" dirty="0" smtClean="0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维基百科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The Guardian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（国外新闻网站）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Stack Overflow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（国外的程序异常讨论论坛）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  <a:t>GitHub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（开源代码管理）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电商网站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日志数据分析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en-US" altLang="zh-CN" b="1" dirty="0" smtClean="0">
                <a:latin typeface="楷体" panose="02010609060101010101" charset="-122"/>
                <a:ea typeface="楷体" panose="02010609060101010101" charset="-122"/>
              </a:rPr>
              <a:t>BI</a:t>
            </a:r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系统</a:t>
            </a:r>
            <a:endParaRPr lang="zh-CN" altLang="en-US" b="1" dirty="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b="1" dirty="0">
                <a:latin typeface="楷体" panose="02010609060101010101" charset="-122"/>
                <a:ea typeface="楷体" panose="02010609060101010101" charset="-122"/>
              </a:rPr>
              <a:t>站内搜索</a:t>
            </a:r>
            <a:endParaRPr lang="zh-CN" altLang="zh-CN" b="1" dirty="0">
              <a:latin typeface="楷体" panose="02010609060101010101" charset="-122"/>
              <a:ea typeface="楷体" panose="02010609060101010101" charset="-122"/>
            </a:endParaRPr>
          </a:p>
          <a:p>
            <a:br>
              <a:rPr lang="en-US" altLang="zh-CN" b="1" dirty="0">
                <a:latin typeface="楷体" panose="02010609060101010101" charset="-122"/>
                <a:ea typeface="楷体" panose="02010609060101010101" charset="-122"/>
              </a:rPr>
            </a:br>
            <a:endParaRPr lang="zh-CN" altLang="en-US" b="1" dirty="0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>
              <a:lnSpc>
                <a:spcPct val="120000"/>
              </a:lnSpc>
            </a:pPr>
            <a:endParaRPr lang="zh-CN" altLang="en-US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40000"/>
          </a:lnSpc>
          <a:defRPr lang="zh-CN" altLang="en-US" sz="2000" b="1" dirty="0">
            <a:solidFill>
              <a:schemeClr val="accent1">
                <a:lumMod val="7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  <a:cs typeface="微软雅黑" panose="020B0503020204020204" pitchFamily="34" charset="-122"/>
            <a:sym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5698</Words>
  <Application>WPS 演示</Application>
  <PresentationFormat>宽屏</PresentationFormat>
  <Paragraphs>337</Paragraphs>
  <Slides>23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楷体</vt:lpstr>
      <vt:lpstr>黑体</vt:lpstr>
      <vt:lpstr>汉仪小隶书简</vt:lpstr>
      <vt:lpstr>Calibri</vt:lpstr>
      <vt:lpstr>Arial Unicode MS</vt:lpstr>
      <vt:lpstr>Calibri Light</vt:lpstr>
      <vt:lpstr>隶书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春田花花杂货铺</dc:creator>
  <cp:keywords>www.51pptmoban.com</cp:keywords>
  <cp:lastModifiedBy>Administrator</cp:lastModifiedBy>
  <cp:revision>1070</cp:revision>
  <dcterms:created xsi:type="dcterms:W3CDTF">2017-04-26T08:43:00Z</dcterms:created>
  <dcterms:modified xsi:type="dcterms:W3CDTF">2018-11-26T07:19:43Z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2052-10.1.0.7668</vt:lpwstr>
  </property>
</Properties>
</file>

<file path=docProps/thumbnail.jpeg>
</file>